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14"/>
  </p:notesMasterIdLst>
  <p:sldIdLst>
    <p:sldId id="260" r:id="rId2"/>
    <p:sldId id="261" r:id="rId3"/>
    <p:sldId id="283" r:id="rId4"/>
    <p:sldId id="284" r:id="rId5"/>
    <p:sldId id="291" r:id="rId6"/>
    <p:sldId id="294" r:id="rId7"/>
    <p:sldId id="292" r:id="rId8"/>
    <p:sldId id="293" r:id="rId9"/>
    <p:sldId id="286" r:id="rId10"/>
    <p:sldId id="287" r:id="rId11"/>
    <p:sldId id="288" r:id="rId12"/>
    <p:sldId id="27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06" autoAdjust="0"/>
    <p:restoredTop sz="94660"/>
  </p:normalViewPr>
  <p:slideViewPr>
    <p:cSldViewPr snapToGrid="0">
      <p:cViewPr varScale="1">
        <p:scale>
          <a:sx n="73" d="100"/>
          <a:sy n="73" d="100"/>
        </p:scale>
        <p:origin x="528"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9D5B6E-D81F-4A44-9AFD-8AFB682B1EF3}" type="datetimeFigureOut">
              <a:rPr lang="en-US" smtClean="0"/>
              <a:t>10/24/2019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8496F9-DF15-414D-8FC5-6548B61272FD}" type="slidenum">
              <a:rPr lang="en-US" smtClean="0"/>
              <a:t>‹#›</a:t>
            </a:fld>
            <a:endParaRPr lang="en-US"/>
          </a:p>
        </p:txBody>
      </p:sp>
    </p:spTree>
    <p:extLst>
      <p:ext uri="{BB962C8B-B14F-4D97-AF65-F5344CB8AC3E}">
        <p14:creationId xmlns:p14="http://schemas.microsoft.com/office/powerpoint/2010/main" val="668735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748362D-825D-4A82-A0AE-0E1171E04A9C}" type="datetimeFigureOut">
              <a:rPr lang="en-US" smtClean="0"/>
              <a:t>10/24/2019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750082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10/24/2019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30203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604705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97861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48212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10/24/2019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62472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10/24/2019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64523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748362D-825D-4A82-A0AE-0E1171E04A9C}"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648228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748362D-825D-4A82-A0AE-0E1171E04A9C}"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71639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784462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80385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10/24/2019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994768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10/24/2019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613328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10/24/2019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056250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10/24/2019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84652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10/24/2019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77682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10/24/2019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71906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748362D-825D-4A82-A0AE-0E1171E04A9C}" type="datetimeFigureOut">
              <a:rPr lang="en-US" smtClean="0"/>
              <a:t>10/24/2019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2562778322"/>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oogle.com/url?sa=i&amp;rct=j&amp;q=&amp;esrc=s&amp;source=images&amp;cd=&amp;cad=rja&amp;uact=8&amp;ved=0ahUKEwiP7-nVsrTPAhVESCYKHRiUB_cQjRwIBw&amp;url=http://www.schoolphysics.co.uk/age16-19/Wave%20properties/Wave%20properties/text/Phase_change/index.html&amp;psig=AFQjCNEW-2N8Nqhg9D0FXzGmbMJXXtVQug&amp;ust=1475232276537267" TargetMode="External"/><Relationship Id="rId1" Type="http://schemas.openxmlformats.org/officeDocument/2006/relationships/slideLayout" Target="../slideLayouts/slideLayout2.xml"/><Relationship Id="rId4" Type="http://schemas.openxmlformats.org/officeDocument/2006/relationships/hyperlink" Target="https://www.youtube.com/watch?v=1PsGZq5sLrw"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eLDIJvTEBhg" TargetMode="External"/><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hyperlink" Target="https://www.youtube.com/watch?v=dNmlNzrMF2k"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3 – </a:t>
            </a:r>
            <a:r>
              <a:rPr lang="en-US" smtClean="0"/>
              <a:t>Oct 24, 2019 </a:t>
            </a:r>
            <a:endParaRPr lang="en-US" dirty="0"/>
          </a:p>
        </p:txBody>
      </p:sp>
      <p:sp>
        <p:nvSpPr>
          <p:cNvPr id="3" name="Content Placeholder 2"/>
          <p:cNvSpPr>
            <a:spLocks noGrp="1"/>
          </p:cNvSpPr>
          <p:nvPr>
            <p:ph idx="1"/>
          </p:nvPr>
        </p:nvSpPr>
        <p:spPr>
          <a:xfrm>
            <a:off x="1058092" y="2508068"/>
            <a:ext cx="9640389" cy="3435532"/>
          </a:xfrm>
        </p:spPr>
        <p:txBody>
          <a:bodyPr>
            <a:noAutofit/>
          </a:bodyPr>
          <a:lstStyle/>
          <a:p>
            <a:r>
              <a:rPr lang="en-US" sz="2400" b="1" dirty="0" smtClean="0"/>
              <a:t>P3 Challenge –</a:t>
            </a:r>
          </a:p>
          <a:p>
            <a:r>
              <a:rPr lang="en-US" sz="2400" b="1" dirty="0" smtClean="0"/>
              <a:t>Describe the conditions needed for two waves to experience maximum constructive interference.</a:t>
            </a:r>
          </a:p>
          <a:p>
            <a:endParaRPr lang="en-US" sz="2400" b="1" dirty="0"/>
          </a:p>
          <a:p>
            <a:r>
              <a:rPr lang="en-US" sz="2400" b="1" dirty="0" smtClean="0"/>
              <a:t>Hmk Review: Use 4 white boards or the class boards to share answers for 15-18.</a:t>
            </a:r>
            <a:endParaRPr lang="en-US" sz="2400" b="1" dirty="0"/>
          </a:p>
        </p:txBody>
      </p:sp>
    </p:spTree>
    <p:extLst>
      <p:ext uri="{BB962C8B-B14F-4D97-AF65-F5344CB8AC3E}">
        <p14:creationId xmlns:p14="http://schemas.microsoft.com/office/powerpoint/2010/main" val="1850389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Malus’s Law</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sz="2000" b="1" dirty="0" smtClean="0"/>
                  <a:t>If </a:t>
                </a:r>
                <a:r>
                  <a:rPr lang="en-US" sz="2000" b="1" dirty="0" smtClean="0"/>
                  <a:t>a second polarizer is placed in front of already polarized light, only the portion of first polarized light that is the direction of the second polarizer will pass through. </a:t>
                </a:r>
              </a:p>
              <a:p>
                <a:r>
                  <a:rPr lang="en-US" sz="2000" b="1" dirty="0" smtClean="0"/>
                  <a:t>The amount of light intensity passing through is given by Malus’s Law    </a:t>
                </a:r>
                <a14:m>
                  <m:oMath xmlns:m="http://schemas.openxmlformats.org/officeDocument/2006/math">
                    <m:r>
                      <a:rPr lang="en-US" sz="2000" b="1" i="1" smtClean="0">
                        <a:latin typeface="Cambria Math" panose="02040503050406030204" pitchFamily="18" charset="0"/>
                      </a:rPr>
                      <m:t>𝑰</m:t>
                    </m:r>
                    <m:r>
                      <a:rPr lang="en-US" sz="2000" b="1" i="1" smtClean="0">
                        <a:latin typeface="Cambria Math" panose="02040503050406030204" pitchFamily="18" charset="0"/>
                      </a:rPr>
                      <m:t>=</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𝑰</m:t>
                        </m:r>
                      </m:e>
                      <m:sub>
                        <m:r>
                          <a:rPr lang="en-US" sz="2000" b="1" i="1" smtClean="0">
                            <a:latin typeface="Cambria Math" panose="02040503050406030204" pitchFamily="18" charset="0"/>
                          </a:rPr>
                          <m:t>𝒐</m:t>
                        </m:r>
                      </m:sub>
                    </m:sSub>
                    <m:sSup>
                      <m:sSupPr>
                        <m:ctrlPr>
                          <a:rPr lang="en-US" sz="2000" b="1" i="1" smtClean="0">
                            <a:latin typeface="Cambria Math" panose="02040503050406030204" pitchFamily="18" charset="0"/>
                          </a:rPr>
                        </m:ctrlPr>
                      </m:sSupPr>
                      <m:e>
                        <m:r>
                          <a:rPr lang="en-US" sz="2000" b="1" i="1" smtClean="0">
                            <a:latin typeface="Cambria Math" panose="02040503050406030204" pitchFamily="18" charset="0"/>
                          </a:rPr>
                          <m:t>𝒄𝒐𝒔</m:t>
                        </m:r>
                      </m:e>
                      <m:sup>
                        <m:r>
                          <a:rPr lang="en-US" sz="2000" b="1" i="1" smtClean="0">
                            <a:latin typeface="Cambria Math" panose="02040503050406030204" pitchFamily="18" charset="0"/>
                          </a:rPr>
                          <m:t>𝟐</m:t>
                        </m:r>
                      </m:sup>
                    </m:sSup>
                    <m:r>
                      <a:rPr lang="en-US" sz="2000" b="1" i="1" smtClean="0">
                        <a:latin typeface="Cambria Math" panose="02040503050406030204" pitchFamily="18" charset="0"/>
                        <a:ea typeface="Cambria Math" panose="02040503050406030204" pitchFamily="18" charset="0"/>
                      </a:rPr>
                      <m:t>𝝑</m:t>
                    </m:r>
                    <m:r>
                      <a:rPr lang="en-US" sz="2000" b="1" i="1" smtClean="0">
                        <a:latin typeface="Cambria Math" panose="02040503050406030204" pitchFamily="18" charset="0"/>
                        <a:ea typeface="Cambria Math" panose="02040503050406030204" pitchFamily="18" charset="0"/>
                      </a:rPr>
                      <m:t> </m:t>
                    </m:r>
                  </m:oMath>
                </a14:m>
                <a:r>
                  <a:rPr lang="en-US" sz="2000" b="1" dirty="0" smtClean="0"/>
                  <a:t>  	Where I</a:t>
                </a:r>
                <a:r>
                  <a:rPr lang="en-US" sz="2000" b="1" baseline="-25000" dirty="0" smtClean="0"/>
                  <a:t>0</a:t>
                </a:r>
                <a:r>
                  <a:rPr lang="en-US" sz="2000" b="1" dirty="0" smtClean="0"/>
                  <a:t> is the incident intensity, I is the resulting intensity and </a:t>
                </a:r>
                <a:r>
                  <a:rPr lang="el-GR" sz="2000" b="1" dirty="0" smtClean="0"/>
                  <a:t>θ</a:t>
                </a:r>
                <a:r>
                  <a:rPr lang="en-US" sz="2000" b="1" dirty="0" smtClean="0"/>
                  <a:t> is the angle between the two planes of polarization.</a:t>
                </a:r>
                <a:endParaRPr lang="en-US" sz="2000" b="1"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276" t="-891" r="-1312"/>
                </a:stretch>
              </a:blipFill>
            </p:spPr>
            <p:txBody>
              <a:bodyPr/>
              <a:lstStyle/>
              <a:p>
                <a:r>
                  <a:rPr lang="en-US">
                    <a:noFill/>
                  </a:rPr>
                  <a:t> </a:t>
                </a:r>
              </a:p>
            </p:txBody>
          </p:sp>
        </mc:Fallback>
      </mc:AlternateContent>
    </p:spTree>
    <p:extLst>
      <p:ext uri="{BB962C8B-B14F-4D97-AF65-F5344CB8AC3E}">
        <p14:creationId xmlns:p14="http://schemas.microsoft.com/office/powerpoint/2010/main" val="2434047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a:t>
            </a:r>
            <a:endParaRPr lang="en-US" dirty="0"/>
          </a:p>
        </p:txBody>
      </p:sp>
      <p:sp>
        <p:nvSpPr>
          <p:cNvPr id="3" name="Content Placeholder 2"/>
          <p:cNvSpPr>
            <a:spLocks noGrp="1"/>
          </p:cNvSpPr>
          <p:nvPr>
            <p:ph idx="1"/>
          </p:nvPr>
        </p:nvSpPr>
        <p:spPr/>
        <p:txBody>
          <a:bodyPr>
            <a:normAutofit/>
          </a:bodyPr>
          <a:lstStyle/>
          <a:p>
            <a:r>
              <a:rPr lang="en-US" sz="2000" b="1" dirty="0" smtClean="0"/>
              <a:t>If light with an intensity of 20.0 W/m</a:t>
            </a:r>
            <a:r>
              <a:rPr lang="en-US" sz="2000" b="1" baseline="30000" dirty="0" smtClean="0"/>
              <a:t>2</a:t>
            </a:r>
            <a:r>
              <a:rPr lang="en-US" sz="2000" dirty="0"/>
              <a:t> </a:t>
            </a:r>
            <a:r>
              <a:rPr lang="en-US" sz="2000" b="1" dirty="0" smtClean="0"/>
              <a:t>is passed through a polarizer  which is oriented at and angle of 25.0 degrees to the vertical, and then through a second polarizer oriented at an angle of 40.0</a:t>
            </a:r>
            <a:r>
              <a:rPr lang="en-US" sz="2000" dirty="0" smtClean="0"/>
              <a:t> </a:t>
            </a:r>
            <a:r>
              <a:rPr lang="en-US" sz="2000" b="1" dirty="0" smtClean="0"/>
              <a:t>degrees to the vertical, what is the transmitted intensity</a:t>
            </a:r>
            <a:r>
              <a:rPr lang="en-US" sz="2000" dirty="0" smtClean="0"/>
              <a:t>?</a:t>
            </a:r>
          </a:p>
          <a:p>
            <a:endParaRPr lang="en-US" sz="2000" dirty="0"/>
          </a:p>
          <a:p>
            <a:r>
              <a:rPr lang="en-US" sz="2000" b="1" dirty="0" smtClean="0"/>
              <a:t>You decide to use two polarizers to control the intensity of a stage light because your diva is complaining about the lights in his eyes. You place the first piece of polarize paper vertically. At what angle do you need to place the second piece of paper to reduce the light intensity by 15%?</a:t>
            </a:r>
          </a:p>
        </p:txBody>
      </p:sp>
    </p:spTree>
    <p:extLst>
      <p:ext uri="{BB962C8B-B14F-4D97-AF65-F5344CB8AC3E}">
        <p14:creationId xmlns:p14="http://schemas.microsoft.com/office/powerpoint/2010/main" val="2458469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Exit slip and homework</a:t>
            </a:r>
            <a:endParaRPr lang="en-US" dirty="0"/>
          </a:p>
        </p:txBody>
      </p:sp>
      <p:sp>
        <p:nvSpPr>
          <p:cNvPr id="3" name="Content Placeholder 2"/>
          <p:cNvSpPr>
            <a:spLocks noGrp="1"/>
          </p:cNvSpPr>
          <p:nvPr>
            <p:ph idx="1"/>
          </p:nvPr>
        </p:nvSpPr>
        <p:spPr/>
        <p:txBody>
          <a:bodyPr/>
          <a:lstStyle/>
          <a:p>
            <a:pPr lvl="1"/>
            <a:r>
              <a:rPr lang="en-US" b="1" dirty="0" smtClean="0"/>
              <a:t>Exit Slip – At what distance from a 100 W light bulb will you have an intensity of 18.0 W/m2?</a:t>
            </a:r>
          </a:p>
          <a:p>
            <a:pPr lvl="1"/>
            <a:endParaRPr lang="en-US" b="1" dirty="0" smtClean="0"/>
          </a:p>
          <a:p>
            <a:pPr lvl="1"/>
            <a:endParaRPr lang="en-US" b="1" dirty="0" smtClean="0"/>
          </a:p>
          <a:p>
            <a:pPr lvl="1"/>
            <a:r>
              <a:rPr lang="en-US" b="1" dirty="0" smtClean="0"/>
              <a:t>What’s due? (homework for a homework check next class)</a:t>
            </a:r>
          </a:p>
          <a:p>
            <a:pPr lvl="2"/>
            <a:r>
              <a:rPr lang="en-US" b="1" dirty="0" smtClean="0"/>
              <a:t>p171 #19-24 </a:t>
            </a:r>
          </a:p>
          <a:p>
            <a:pPr lvl="1"/>
            <a:r>
              <a:rPr lang="en-US" b="1" dirty="0" smtClean="0"/>
              <a:t>What’s next? (What to read to prepare for the next class.</a:t>
            </a:r>
          </a:p>
          <a:p>
            <a:pPr lvl="2"/>
            <a:r>
              <a:rPr lang="en-US" b="1" dirty="0" smtClean="0"/>
              <a:t>Read IB 4.4,  p172 – 181</a:t>
            </a:r>
            <a:endParaRPr lang="en-US" b="1" dirty="0"/>
          </a:p>
        </p:txBody>
      </p:sp>
    </p:spTree>
    <p:extLst>
      <p:ext uri="{BB962C8B-B14F-4D97-AF65-F5344CB8AC3E}">
        <p14:creationId xmlns:p14="http://schemas.microsoft.com/office/powerpoint/2010/main" val="24406740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Objectives/Agenda/Assignment</a:t>
            </a:r>
            <a:endParaRPr lang="en-US" dirty="0"/>
          </a:p>
        </p:txBody>
      </p:sp>
      <p:sp>
        <p:nvSpPr>
          <p:cNvPr id="3" name="Content Placeholder 2"/>
          <p:cNvSpPr>
            <a:spLocks noGrp="1"/>
          </p:cNvSpPr>
          <p:nvPr>
            <p:ph sz="half" idx="1"/>
          </p:nvPr>
        </p:nvSpPr>
        <p:spPr>
          <a:xfrm>
            <a:off x="1154953" y="2603500"/>
            <a:ext cx="9079909" cy="3416301"/>
          </a:xfrm>
        </p:spPr>
        <p:txBody>
          <a:bodyPr>
            <a:normAutofit lnSpcReduction="10000"/>
          </a:bodyPr>
          <a:lstStyle/>
          <a:p>
            <a:r>
              <a:rPr lang="en-US" sz="2000" b="1" dirty="0" smtClean="0"/>
              <a:t>Objective:  </a:t>
            </a:r>
          </a:p>
          <a:p>
            <a:pPr lvl="1"/>
            <a:r>
              <a:rPr lang="en-US" sz="2000" b="1" dirty="0" smtClean="0"/>
              <a:t>4.3 Wave characteristics </a:t>
            </a:r>
          </a:p>
          <a:p>
            <a:r>
              <a:rPr lang="en-US" sz="2000" b="1" dirty="0" smtClean="0"/>
              <a:t>Agenda:</a:t>
            </a:r>
          </a:p>
          <a:p>
            <a:pPr lvl="1"/>
            <a:r>
              <a:rPr lang="en-US" sz="2000" b="1" dirty="0" smtClean="0"/>
              <a:t>Boundaries</a:t>
            </a:r>
          </a:p>
          <a:p>
            <a:pPr lvl="1"/>
            <a:r>
              <a:rPr lang="en-US" sz="2000" b="1" dirty="0" smtClean="0"/>
              <a:t>Energy </a:t>
            </a:r>
            <a:r>
              <a:rPr lang="en-US" sz="2000" b="1" dirty="0"/>
              <a:t>and intensity </a:t>
            </a:r>
            <a:endParaRPr lang="en-US" sz="2000" dirty="0"/>
          </a:p>
          <a:p>
            <a:pPr lvl="1"/>
            <a:r>
              <a:rPr lang="en-US" sz="2000" b="1" dirty="0" smtClean="0"/>
              <a:t>Polarization </a:t>
            </a:r>
          </a:p>
          <a:p>
            <a:r>
              <a:rPr lang="en-US" sz="2200" b="1" dirty="0" smtClean="0"/>
              <a:t>Assignment</a:t>
            </a:r>
          </a:p>
          <a:p>
            <a:pPr lvl="1"/>
            <a:r>
              <a:rPr lang="en-US" sz="2000" b="1" dirty="0"/>
              <a:t>p171 #</a:t>
            </a:r>
            <a:r>
              <a:rPr lang="en-US" sz="2000" b="1" dirty="0" smtClean="0"/>
              <a:t>19-24</a:t>
            </a:r>
            <a:endParaRPr lang="en-US" sz="2000" dirty="0"/>
          </a:p>
          <a:p>
            <a:endParaRPr lang="en-US" sz="2000" b="1" dirty="0" smtClean="0"/>
          </a:p>
        </p:txBody>
      </p:sp>
    </p:spTree>
    <p:extLst>
      <p:ext uri="{BB962C8B-B14F-4D97-AF65-F5344CB8AC3E}">
        <p14:creationId xmlns:p14="http://schemas.microsoft.com/office/powerpoint/2010/main" val="1078414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from a boundary</a:t>
            </a:r>
            <a:endParaRPr lang="en-US" dirty="0"/>
          </a:p>
        </p:txBody>
      </p:sp>
      <p:sp>
        <p:nvSpPr>
          <p:cNvPr id="3" name="Content Placeholder 2"/>
          <p:cNvSpPr>
            <a:spLocks noGrp="1"/>
          </p:cNvSpPr>
          <p:nvPr>
            <p:ph idx="1"/>
          </p:nvPr>
        </p:nvSpPr>
        <p:spPr>
          <a:xfrm>
            <a:off x="1154955" y="2603500"/>
            <a:ext cx="10510176" cy="3416300"/>
          </a:xfrm>
        </p:spPr>
        <p:txBody>
          <a:bodyPr>
            <a:normAutofit/>
          </a:bodyPr>
          <a:lstStyle/>
          <a:p>
            <a:r>
              <a:rPr lang="en-US" sz="2000" b="1" dirty="0" smtClean="0"/>
              <a:t>When a wave encounters an end point, the wave gets reflected and the direction of wave propagation changes.</a:t>
            </a:r>
          </a:p>
          <a:p>
            <a:r>
              <a:rPr lang="en-US" sz="2000" b="1" dirty="0"/>
              <a:t>A</a:t>
            </a:r>
            <a:r>
              <a:rPr lang="en-US" sz="2000" b="1" dirty="0" smtClean="0"/>
              <a:t>t </a:t>
            </a:r>
            <a:r>
              <a:rPr lang="en-US" sz="2000" b="1" u="sng" dirty="0" smtClean="0"/>
              <a:t>a fixed </a:t>
            </a:r>
            <a:r>
              <a:rPr lang="en-US" sz="2000" b="1" dirty="0" smtClean="0"/>
              <a:t>end, the wave </a:t>
            </a:r>
            <a:r>
              <a:rPr lang="en-US" sz="2000" b="1" u="sng" dirty="0" smtClean="0"/>
              <a:t>gets inverted</a:t>
            </a:r>
            <a:r>
              <a:rPr lang="en-US" sz="2000" b="1" dirty="0" smtClean="0"/>
              <a:t>. A </a:t>
            </a:r>
            <a:r>
              <a:rPr lang="en-US" sz="2000" b="1" u="sng" dirty="0" smtClean="0"/>
              <a:t>free</a:t>
            </a:r>
            <a:r>
              <a:rPr lang="en-US" sz="2000" b="1" dirty="0" smtClean="0"/>
              <a:t> end will </a:t>
            </a:r>
            <a:r>
              <a:rPr lang="en-US" sz="2000" b="1" u="sng" dirty="0" smtClean="0"/>
              <a:t>maintain</a:t>
            </a:r>
            <a:r>
              <a:rPr lang="en-US" sz="2000" b="1" dirty="0" smtClean="0"/>
              <a:t> the wave phase.</a:t>
            </a:r>
            <a:endParaRPr lang="en-US" sz="2000" b="1" dirty="0"/>
          </a:p>
        </p:txBody>
      </p:sp>
      <p:pic>
        <p:nvPicPr>
          <p:cNvPr id="2050" name="Picture 2" descr="Image result for reflection of waves from boundaries">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4313"/>
          <a:stretch/>
        </p:blipFill>
        <p:spPr bwMode="auto">
          <a:xfrm>
            <a:off x="2826228" y="3801293"/>
            <a:ext cx="6480717" cy="248194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951019" y="6283235"/>
            <a:ext cx="5793574" cy="369332"/>
          </a:xfrm>
          <a:prstGeom prst="rect">
            <a:avLst/>
          </a:prstGeom>
        </p:spPr>
        <p:txBody>
          <a:bodyPr wrap="none">
            <a:spAutoFit/>
          </a:bodyPr>
          <a:lstStyle/>
          <a:p>
            <a:r>
              <a:rPr lang="en-US" dirty="0">
                <a:hlinkClick r:id="rId4"/>
              </a:rPr>
              <a:t>https://www.youtube.com/watch?v=1PsGZq5sLrw</a:t>
            </a:r>
            <a:endParaRPr lang="en-US" dirty="0"/>
          </a:p>
        </p:txBody>
      </p:sp>
    </p:spTree>
    <p:extLst>
      <p:ext uri="{BB962C8B-B14F-4D97-AF65-F5344CB8AC3E}">
        <p14:creationId xmlns:p14="http://schemas.microsoft.com/office/powerpoint/2010/main" val="3487833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mediums</a:t>
            </a:r>
            <a:endParaRPr lang="en-US" dirty="0"/>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b="46237"/>
          <a:stretch/>
        </p:blipFill>
        <p:spPr>
          <a:xfrm>
            <a:off x="7177552" y="2465779"/>
            <a:ext cx="4572000" cy="1479958"/>
          </a:xfr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52610"/>
          <a:stretch/>
        </p:blipFill>
        <p:spPr>
          <a:xfrm flipH="1">
            <a:off x="6563598" y="4050993"/>
            <a:ext cx="4572000" cy="1304516"/>
          </a:xfrm>
          <a:prstGeom prst="rect">
            <a:avLst/>
          </a:prstGeom>
        </p:spPr>
      </p:pic>
      <p:sp>
        <p:nvSpPr>
          <p:cNvPr id="6" name="Rectangle 5"/>
          <p:cNvSpPr/>
          <p:nvPr/>
        </p:nvSpPr>
        <p:spPr>
          <a:xfrm>
            <a:off x="9692640" y="3840480"/>
            <a:ext cx="431074" cy="326571"/>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Content Placeholder 2"/>
          <p:cNvSpPr txBox="1">
            <a:spLocks/>
          </p:cNvSpPr>
          <p:nvPr/>
        </p:nvSpPr>
        <p:spPr>
          <a:xfrm>
            <a:off x="1154954" y="2603500"/>
            <a:ext cx="5271971" cy="3416300"/>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sz="2000" b="1" dirty="0" smtClean="0"/>
              <a:t>When a wave encounters a change of medium, there is a </a:t>
            </a:r>
            <a:r>
              <a:rPr lang="en-US" sz="2000" b="1" u="sng" dirty="0" smtClean="0"/>
              <a:t>transmitted wave</a:t>
            </a:r>
            <a:r>
              <a:rPr lang="en-US" sz="2000" b="1" dirty="0" smtClean="0"/>
              <a:t> and a </a:t>
            </a:r>
            <a:r>
              <a:rPr lang="en-US" sz="2000" b="1" u="sng" dirty="0" smtClean="0"/>
              <a:t>reflected wave</a:t>
            </a:r>
            <a:r>
              <a:rPr lang="en-US" sz="2000" b="1" dirty="0" smtClean="0"/>
              <a:t>.</a:t>
            </a:r>
          </a:p>
          <a:p>
            <a:r>
              <a:rPr lang="en-US" sz="2000" b="1" dirty="0" smtClean="0"/>
              <a:t>Changing to a </a:t>
            </a:r>
            <a:r>
              <a:rPr lang="en-US" sz="2000" b="1" u="sng" dirty="0" smtClean="0"/>
              <a:t>thicker</a:t>
            </a:r>
            <a:r>
              <a:rPr lang="en-US" sz="2000" b="1" dirty="0" smtClean="0"/>
              <a:t> or stiffer medium is like encountering a fixed boundary. </a:t>
            </a:r>
            <a:r>
              <a:rPr lang="en-US" sz="2000" b="1" u="sng" dirty="0" smtClean="0"/>
              <a:t>Reflected wave is inverted</a:t>
            </a:r>
            <a:r>
              <a:rPr lang="en-US" sz="2000" b="1" dirty="0" smtClean="0"/>
              <a:t>.</a:t>
            </a:r>
          </a:p>
          <a:p>
            <a:r>
              <a:rPr lang="en-US" sz="2000" b="1" dirty="0" smtClean="0"/>
              <a:t>Changing to a </a:t>
            </a:r>
            <a:r>
              <a:rPr lang="en-US" sz="2000" b="1" u="sng" dirty="0" smtClean="0"/>
              <a:t>thinner</a:t>
            </a:r>
            <a:r>
              <a:rPr lang="en-US" sz="2000" b="1" dirty="0" smtClean="0"/>
              <a:t> or weaker medium is like encountering a free boundary. </a:t>
            </a:r>
            <a:r>
              <a:rPr lang="en-US" sz="2000" b="1" u="sng" dirty="0" smtClean="0"/>
              <a:t>Reflected wave is not inverted.</a:t>
            </a:r>
          </a:p>
          <a:p>
            <a:r>
              <a:rPr lang="en-US" sz="2000" b="1" u="sng" dirty="0" smtClean="0"/>
              <a:t>Transmitted wave is never inverted.</a:t>
            </a:r>
            <a:endParaRPr lang="en-US" sz="2000" b="1" u="sng" dirty="0"/>
          </a:p>
        </p:txBody>
      </p:sp>
      <p:sp>
        <p:nvSpPr>
          <p:cNvPr id="3" name="Rectangle 2"/>
          <p:cNvSpPr/>
          <p:nvPr/>
        </p:nvSpPr>
        <p:spPr>
          <a:xfrm>
            <a:off x="5972047" y="5940390"/>
            <a:ext cx="5755102" cy="369332"/>
          </a:xfrm>
          <a:prstGeom prst="rect">
            <a:avLst/>
          </a:prstGeom>
        </p:spPr>
        <p:txBody>
          <a:bodyPr wrap="none">
            <a:spAutoFit/>
          </a:bodyPr>
          <a:lstStyle/>
          <a:p>
            <a:r>
              <a:rPr lang="en-US" dirty="0">
                <a:hlinkClick r:id="rId3"/>
              </a:rPr>
              <a:t>https://www.youtube.com/watch?v=eLDIJvTEBhg</a:t>
            </a:r>
            <a:endParaRPr lang="en-US" dirty="0"/>
          </a:p>
        </p:txBody>
      </p:sp>
      <p:sp>
        <p:nvSpPr>
          <p:cNvPr id="8" name="Rectangle 7"/>
          <p:cNvSpPr/>
          <p:nvPr/>
        </p:nvSpPr>
        <p:spPr>
          <a:xfrm>
            <a:off x="-346078" y="6125056"/>
            <a:ext cx="5881738" cy="369332"/>
          </a:xfrm>
          <a:prstGeom prst="rect">
            <a:avLst/>
          </a:prstGeom>
        </p:spPr>
        <p:txBody>
          <a:bodyPr wrap="none">
            <a:spAutoFit/>
          </a:bodyPr>
          <a:lstStyle/>
          <a:p>
            <a:r>
              <a:rPr lang="en-US" dirty="0">
                <a:hlinkClick r:id="rId4"/>
              </a:rPr>
              <a:t>https://www.youtube.com/watch?v=dNmlNzrMF2k</a:t>
            </a:r>
            <a:endParaRPr lang="en-US" dirty="0"/>
          </a:p>
        </p:txBody>
      </p:sp>
    </p:spTree>
    <p:extLst>
      <p:ext uri="{BB962C8B-B14F-4D97-AF65-F5344CB8AC3E}">
        <p14:creationId xmlns:p14="http://schemas.microsoft.com/office/powerpoint/2010/main" val="1848253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in a wave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2000" b="1" dirty="0" smtClean="0"/>
                  <a:t>Recall that the total energy in a mass on a spring system is represented by the amount of potential energy stored in the spring at maximum compression. E</a:t>
                </a:r>
                <a:r>
                  <a:rPr lang="en-US" sz="2000" b="1" baseline="-25000" dirty="0" smtClean="0"/>
                  <a:t>P</a:t>
                </a:r>
                <a:r>
                  <a:rPr lang="en-US" sz="2000" b="1" dirty="0" smtClean="0"/>
                  <a:t> = ½ kx</a:t>
                </a:r>
                <a:r>
                  <a:rPr lang="en-US" sz="2000" b="1" baseline="30000" dirty="0" smtClean="0"/>
                  <a:t>2</a:t>
                </a:r>
                <a:r>
                  <a:rPr lang="en-US" sz="2000" b="1" dirty="0" smtClean="0"/>
                  <a:t> </a:t>
                </a:r>
              </a:p>
              <a:p>
                <a:r>
                  <a:rPr lang="en-US" sz="2000" b="1" dirty="0" smtClean="0"/>
                  <a:t>The energy of a wave similarly corresponds to the square of the maximum displacement of the medium, better known as the amplitude.  </a:t>
                </a:r>
                <a14:m>
                  <m:oMath xmlns:m="http://schemas.openxmlformats.org/officeDocument/2006/math">
                    <m:r>
                      <a:rPr lang="en-US" sz="2000" b="1" i="1" smtClean="0">
                        <a:latin typeface="Cambria Math" panose="02040503050406030204" pitchFamily="18" charset="0"/>
                      </a:rPr>
                      <m:t>𝑬</m:t>
                    </m:r>
                    <m:r>
                      <a:rPr lang="en-US" sz="2000" b="1" i="1" smtClean="0">
                        <a:latin typeface="Cambria Math" panose="02040503050406030204" pitchFamily="18" charset="0"/>
                        <a:ea typeface="Cambria Math" panose="02040503050406030204" pitchFamily="18" charset="0"/>
                      </a:rPr>
                      <m:t>∝</m:t>
                    </m:r>
                    <m:sSup>
                      <m:sSupPr>
                        <m:ctrlPr>
                          <a:rPr lang="en-US" sz="2000" b="1" i="1" smtClean="0">
                            <a:latin typeface="Cambria Math" panose="02040503050406030204" pitchFamily="18" charset="0"/>
                            <a:ea typeface="Cambria Math" panose="02040503050406030204" pitchFamily="18" charset="0"/>
                          </a:rPr>
                        </m:ctrlPr>
                      </m:sSupPr>
                      <m:e>
                        <m:r>
                          <a:rPr lang="en-US" sz="2000" b="1" i="1" smtClean="0">
                            <a:latin typeface="Cambria Math" panose="02040503050406030204" pitchFamily="18" charset="0"/>
                            <a:ea typeface="Cambria Math" panose="02040503050406030204" pitchFamily="18" charset="0"/>
                          </a:rPr>
                          <m:t>𝑨</m:t>
                        </m:r>
                      </m:e>
                      <m:sup>
                        <m:r>
                          <a:rPr lang="en-US" sz="2000" b="1" i="1" smtClean="0">
                            <a:latin typeface="Cambria Math" panose="02040503050406030204" pitchFamily="18" charset="0"/>
                            <a:ea typeface="Cambria Math" panose="02040503050406030204" pitchFamily="18" charset="0"/>
                          </a:rPr>
                          <m:t>𝟐</m:t>
                        </m:r>
                      </m:sup>
                    </m:sSup>
                  </m:oMath>
                </a14:m>
                <a:endParaRPr lang="en-US" sz="2000" b="1" dirty="0" smtClean="0"/>
              </a:p>
              <a:p>
                <a:pPr marL="0" indent="0">
                  <a:buNone/>
                </a:pPr>
                <a:endParaRPr lang="en-US" sz="2000"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276" t="-891"/>
                </a:stretch>
              </a:blipFill>
            </p:spPr>
            <p:txBody>
              <a:bodyPr/>
              <a:lstStyle/>
              <a:p>
                <a:r>
                  <a:rPr lang="en-US">
                    <a:noFill/>
                  </a:rPr>
                  <a:t> </a:t>
                </a:r>
              </a:p>
            </p:txBody>
          </p:sp>
        </mc:Fallback>
      </mc:AlternateContent>
    </p:spTree>
    <p:extLst>
      <p:ext uri="{BB962C8B-B14F-4D97-AF65-F5344CB8AC3E}">
        <p14:creationId xmlns:p14="http://schemas.microsoft.com/office/powerpoint/2010/main" val="1002305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Intensity</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lnSpcReduction="10000"/>
              </a:bodyPr>
              <a:lstStyle/>
              <a:p>
                <a:r>
                  <a:rPr lang="en-US" sz="2400" b="1" dirty="0" smtClean="0"/>
                  <a:t>The function of a wave is to transfer energy from one location to another. </a:t>
                </a:r>
              </a:p>
              <a:p>
                <a:r>
                  <a:rPr lang="en-US" sz="2400" b="1" dirty="0" smtClean="0"/>
                  <a:t>The power of a wave is the rate at which is can do this.    P = E/t</a:t>
                </a:r>
              </a:p>
              <a:p>
                <a:r>
                  <a:rPr lang="en-US" sz="2400" b="1" dirty="0" smtClean="0"/>
                  <a:t>The </a:t>
                </a:r>
                <a:r>
                  <a:rPr lang="en-US" sz="2400" b="1" u="sng" dirty="0" smtClean="0"/>
                  <a:t>intensity</a:t>
                </a:r>
                <a:r>
                  <a:rPr lang="en-US" sz="2400" b="1" dirty="0" smtClean="0"/>
                  <a:t> of a wave is its power incident on an area </a:t>
                </a:r>
                <a:r>
                  <a:rPr lang="en-US" sz="2400" b="1" i="1" dirty="0"/>
                  <a:t>A</a:t>
                </a:r>
                <a:r>
                  <a:rPr lang="en-US" sz="2400" b="1" dirty="0" smtClean="0"/>
                  <a:t>. </a:t>
                </a:r>
              </a:p>
              <a:p>
                <a14:m>
                  <m:oMath xmlns:m="http://schemas.openxmlformats.org/officeDocument/2006/math">
                    <m:r>
                      <a:rPr lang="en-US" sz="2400" b="1" i="1" smtClean="0">
                        <a:latin typeface="Cambria Math" panose="02040503050406030204" pitchFamily="18" charset="0"/>
                      </a:rPr>
                      <m:t>𝑰</m:t>
                    </m:r>
                    <m:r>
                      <a:rPr lang="en-US" sz="2400" b="1" i="1" smtClean="0">
                        <a:latin typeface="Cambria Math" panose="02040503050406030204" pitchFamily="18" charset="0"/>
                      </a:rPr>
                      <m:t>=</m:t>
                    </m:r>
                    <m:f>
                      <m:fPr>
                        <m:ctrlPr>
                          <a:rPr lang="en-US" sz="2400" b="1" i="1" smtClean="0">
                            <a:latin typeface="Cambria Math" panose="02040503050406030204" pitchFamily="18" charset="0"/>
                          </a:rPr>
                        </m:ctrlPr>
                      </m:fPr>
                      <m:num>
                        <m:r>
                          <a:rPr lang="en-US" sz="2400" b="1" i="1" smtClean="0">
                            <a:latin typeface="Cambria Math" panose="02040503050406030204" pitchFamily="18" charset="0"/>
                          </a:rPr>
                          <m:t>𝑷</m:t>
                        </m:r>
                      </m:num>
                      <m:den>
                        <m:r>
                          <a:rPr lang="en-US" sz="2400" b="1" i="1" smtClean="0">
                            <a:latin typeface="Cambria Math" panose="02040503050406030204" pitchFamily="18" charset="0"/>
                          </a:rPr>
                          <m:t>𝑨</m:t>
                        </m:r>
                      </m:den>
                    </m:f>
                    <m:r>
                      <a:rPr lang="en-US" sz="2400" b="1" i="1" smtClean="0">
                        <a:latin typeface="Cambria Math" panose="02040503050406030204" pitchFamily="18" charset="0"/>
                      </a:rPr>
                      <m:t>  </m:t>
                    </m:r>
                  </m:oMath>
                </a14:m>
                <a:r>
                  <a:rPr lang="en-US" sz="2400" b="1" dirty="0" smtClean="0"/>
                  <a:t> 	Unit = W/m</a:t>
                </a:r>
                <a:r>
                  <a:rPr lang="en-US" sz="2400" b="1" baseline="30000" dirty="0" smtClean="0"/>
                  <a:t>2			</a:t>
                </a:r>
                <a:r>
                  <a:rPr lang="en-US" sz="2400" b="1" dirty="0" smtClean="0"/>
                  <a:t>often written as P = </a:t>
                </a:r>
                <a:r>
                  <a:rPr lang="en-US" sz="2400" b="1" dirty="0" smtClean="0"/>
                  <a:t>IA</a:t>
                </a:r>
              </a:p>
              <a:p>
                <a:r>
                  <a:rPr lang="en-US" sz="2400" b="1" dirty="0" smtClean="0"/>
                  <a:t>Intensity is also proportional to amplitude squared.</a:t>
                </a:r>
                <a:endParaRPr lang="en-US" sz="2400" b="1" dirty="0" smtClean="0"/>
              </a:p>
              <a:p>
                <a:endParaRPr lang="en-US" sz="2000" b="1"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52" t="-2496" r="-1934" b="-2852"/>
                </a:stretch>
              </a:blipFill>
            </p:spPr>
            <p:txBody>
              <a:bodyPr/>
              <a:lstStyle/>
              <a:p>
                <a:r>
                  <a:rPr lang="en-US">
                    <a:noFill/>
                  </a:rPr>
                  <a:t> </a:t>
                </a:r>
              </a:p>
            </p:txBody>
          </p:sp>
        </mc:Fallback>
      </mc:AlternateContent>
    </p:spTree>
    <p:extLst>
      <p:ext uri="{BB962C8B-B14F-4D97-AF65-F5344CB8AC3E}">
        <p14:creationId xmlns:p14="http://schemas.microsoft.com/office/powerpoint/2010/main" val="2427603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Intensity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2400" b="1" dirty="0" smtClean="0"/>
                  <a:t>Because a point source creates a spherical wavefront and the surface area of a sphere is 4</a:t>
                </a:r>
                <a:r>
                  <a:rPr lang="el-GR" sz="2400" b="1" dirty="0" smtClean="0"/>
                  <a:t>π</a:t>
                </a:r>
                <a:r>
                  <a:rPr lang="en-US" sz="2400" b="1" dirty="0" smtClean="0"/>
                  <a:t>r</a:t>
                </a:r>
                <a:r>
                  <a:rPr lang="en-US" sz="2400" b="1" baseline="30000" dirty="0" smtClean="0"/>
                  <a:t>2</a:t>
                </a:r>
                <a:r>
                  <a:rPr lang="en-US" sz="2400" b="1" dirty="0" smtClean="0"/>
                  <a:t>, the intensity of a point source at a given distance x from the source is 	</a:t>
                </a:r>
                <a14:m>
                  <m:oMath xmlns:m="http://schemas.openxmlformats.org/officeDocument/2006/math">
                    <m:r>
                      <a:rPr lang="en-US" sz="2400" b="1" i="1">
                        <a:latin typeface="Cambria Math" panose="02040503050406030204" pitchFamily="18" charset="0"/>
                      </a:rPr>
                      <m:t>𝑰</m:t>
                    </m:r>
                    <m:r>
                      <a:rPr lang="en-US" sz="2400" b="1" i="1">
                        <a:latin typeface="Cambria Math" panose="02040503050406030204" pitchFamily="18" charset="0"/>
                      </a:rPr>
                      <m:t>=</m:t>
                    </m:r>
                    <m:f>
                      <m:fPr>
                        <m:ctrlPr>
                          <a:rPr lang="en-US" sz="2400" b="1" i="1">
                            <a:latin typeface="Cambria Math" panose="02040503050406030204" pitchFamily="18" charset="0"/>
                          </a:rPr>
                        </m:ctrlPr>
                      </m:fPr>
                      <m:num>
                        <m:r>
                          <a:rPr lang="en-US" sz="2400" b="1" i="1">
                            <a:latin typeface="Cambria Math" panose="02040503050406030204" pitchFamily="18" charset="0"/>
                          </a:rPr>
                          <m:t>𝑷</m:t>
                        </m:r>
                      </m:num>
                      <m:den>
                        <m:r>
                          <a:rPr lang="en-US" sz="2400" b="1" i="1" smtClean="0">
                            <a:latin typeface="Cambria Math" panose="02040503050406030204" pitchFamily="18" charset="0"/>
                          </a:rPr>
                          <m:t>𝟒</m:t>
                        </m:r>
                        <m:r>
                          <a:rPr lang="en-US" sz="2400" b="1" i="1" smtClean="0">
                            <a:latin typeface="Cambria Math" panose="02040503050406030204" pitchFamily="18" charset="0"/>
                            <a:ea typeface="Cambria Math" panose="02040503050406030204" pitchFamily="18" charset="0"/>
                          </a:rPr>
                          <m:t>𝝅</m:t>
                        </m:r>
                        <m:sSup>
                          <m:sSupPr>
                            <m:ctrlPr>
                              <a:rPr lang="en-US" sz="2400" b="1" i="1" smtClean="0">
                                <a:latin typeface="Cambria Math" panose="02040503050406030204" pitchFamily="18" charset="0"/>
                                <a:ea typeface="Cambria Math" panose="02040503050406030204" pitchFamily="18" charset="0"/>
                              </a:rPr>
                            </m:ctrlPr>
                          </m:sSupPr>
                          <m:e>
                            <m:r>
                              <a:rPr lang="en-US" sz="2400" b="1" i="1" smtClean="0">
                                <a:latin typeface="Cambria Math" panose="02040503050406030204" pitchFamily="18" charset="0"/>
                                <a:ea typeface="Cambria Math" panose="02040503050406030204" pitchFamily="18" charset="0"/>
                              </a:rPr>
                              <m:t>𝒙</m:t>
                            </m:r>
                          </m:e>
                          <m:sup>
                            <m:r>
                              <a:rPr lang="en-US" sz="2400" b="1" i="1" smtClean="0">
                                <a:latin typeface="Cambria Math" panose="02040503050406030204" pitchFamily="18" charset="0"/>
                                <a:ea typeface="Cambria Math" panose="02040503050406030204" pitchFamily="18" charset="0"/>
                              </a:rPr>
                              <m:t>𝟐</m:t>
                            </m:r>
                          </m:sup>
                        </m:sSup>
                      </m:den>
                    </m:f>
                  </m:oMath>
                </a14:m>
                <a:endParaRPr lang="en-US" sz="2400" b="1" dirty="0" smtClean="0"/>
              </a:p>
              <a:p>
                <a:r>
                  <a:rPr lang="en-US" sz="2400" b="1" dirty="0" smtClean="0"/>
                  <a:t>This is called the </a:t>
                </a:r>
                <a:r>
                  <a:rPr lang="en-US" sz="2400" b="1" u="sng" dirty="0" smtClean="0"/>
                  <a:t>inverse square law </a:t>
                </a:r>
                <a:r>
                  <a:rPr lang="en-US" sz="2400" b="1" dirty="0"/>
                  <a:t> </a:t>
                </a:r>
                <a:r>
                  <a:rPr lang="en-US" sz="2400" b="1" dirty="0" smtClean="0"/>
                  <a:t>for wave intensity. </a:t>
                </a:r>
                <a14:m>
                  <m:oMath xmlns:m="http://schemas.openxmlformats.org/officeDocument/2006/math">
                    <m:r>
                      <a:rPr lang="en-US" sz="2400" b="1" i="1">
                        <a:latin typeface="Cambria Math" panose="02040503050406030204" pitchFamily="18" charset="0"/>
                      </a:rPr>
                      <m:t>𝑰</m:t>
                    </m:r>
                    <m:r>
                      <a:rPr lang="en-US" sz="2400" b="1" i="1" smtClean="0">
                        <a:latin typeface="Cambria Math" panose="02040503050406030204" pitchFamily="18" charset="0"/>
                        <a:ea typeface="Cambria Math" panose="02040503050406030204" pitchFamily="18" charset="0"/>
                      </a:rPr>
                      <m:t>𝜶</m:t>
                    </m:r>
                    <m:f>
                      <m:fPr>
                        <m:ctrlPr>
                          <a:rPr lang="en-US" sz="2400" b="1" i="1">
                            <a:latin typeface="Cambria Math" panose="02040503050406030204" pitchFamily="18" charset="0"/>
                          </a:rPr>
                        </m:ctrlPr>
                      </m:fPr>
                      <m:num>
                        <m:r>
                          <a:rPr lang="en-US" sz="2400" b="1" i="1" smtClean="0">
                            <a:latin typeface="Cambria Math" panose="02040503050406030204" pitchFamily="18" charset="0"/>
                          </a:rPr>
                          <m:t>𝟏</m:t>
                        </m:r>
                      </m:num>
                      <m:den>
                        <m:sSup>
                          <m:sSupPr>
                            <m:ctrlPr>
                              <a:rPr lang="en-US" sz="2400" b="1" i="1" smtClean="0">
                                <a:latin typeface="Cambria Math" panose="02040503050406030204" pitchFamily="18" charset="0"/>
                              </a:rPr>
                            </m:ctrlPr>
                          </m:sSupPr>
                          <m:e>
                            <m:r>
                              <a:rPr lang="en-US" sz="2400" b="1" i="1" smtClean="0">
                                <a:latin typeface="Cambria Math" panose="02040503050406030204" pitchFamily="18" charset="0"/>
                              </a:rPr>
                              <m:t>𝒙</m:t>
                            </m:r>
                          </m:e>
                          <m:sup>
                            <m:r>
                              <a:rPr lang="en-US" sz="2400" b="1" i="1" smtClean="0">
                                <a:latin typeface="Cambria Math" panose="02040503050406030204" pitchFamily="18" charset="0"/>
                              </a:rPr>
                              <m:t>𝟐</m:t>
                            </m:r>
                          </m:sup>
                        </m:sSup>
                      </m:den>
                    </m:f>
                  </m:oMath>
                </a14:m>
                <a:endParaRPr lang="en-US" sz="2400" b="1" dirty="0" smtClean="0"/>
              </a:p>
              <a:p>
                <a:r>
                  <a:rPr lang="en-US" sz="2400" b="1" dirty="0" smtClean="0"/>
                  <a:t>Intensity is also proportional to A</a:t>
                </a:r>
                <a:r>
                  <a:rPr lang="en-US" sz="2400" b="1" baseline="30000" dirty="0" smtClean="0"/>
                  <a:t>2</a:t>
                </a:r>
                <a:r>
                  <a:rPr lang="en-US" sz="2400" b="1" dirty="0" smtClean="0"/>
                  <a:t> because Energy is.</a:t>
                </a:r>
              </a:p>
              <a:p>
                <a:endParaRPr lang="en-US" sz="2000"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52" t="-1426"/>
                </a:stretch>
              </a:blipFill>
            </p:spPr>
            <p:txBody>
              <a:bodyPr/>
              <a:lstStyle/>
              <a:p>
                <a:r>
                  <a:rPr lang="en-US">
                    <a:noFill/>
                  </a:rPr>
                  <a:t> </a:t>
                </a:r>
              </a:p>
            </p:txBody>
          </p:sp>
        </mc:Fallback>
      </mc:AlternateContent>
    </p:spTree>
    <p:extLst>
      <p:ext uri="{BB962C8B-B14F-4D97-AF65-F5344CB8AC3E}">
        <p14:creationId xmlns:p14="http://schemas.microsoft.com/office/powerpoint/2010/main" val="114113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Problems</a:t>
            </a:r>
            <a:endParaRPr lang="en-US" dirty="0"/>
          </a:p>
        </p:txBody>
      </p:sp>
      <p:sp>
        <p:nvSpPr>
          <p:cNvPr id="3" name="Content Placeholder 2"/>
          <p:cNvSpPr>
            <a:spLocks noGrp="1"/>
          </p:cNvSpPr>
          <p:nvPr>
            <p:ph idx="1"/>
          </p:nvPr>
        </p:nvSpPr>
        <p:spPr/>
        <p:txBody>
          <a:bodyPr>
            <a:normAutofit fontScale="92500" lnSpcReduction="10000"/>
          </a:bodyPr>
          <a:lstStyle/>
          <a:p>
            <a:r>
              <a:rPr lang="en-US" sz="2400" b="1" dirty="0" smtClean="0"/>
              <a:t>A stone dropped in still water creates circular ripples that move away from the point of impact, Z. The height of the ripple at point P is 2.8 cm and at point Q is 1.5 cm. Calculate the ratio of the energy carried by the wave at P to that at Q.</a:t>
            </a:r>
          </a:p>
          <a:p>
            <a:r>
              <a:rPr lang="en-US" sz="2400" b="1" dirty="0" smtClean="0"/>
              <a:t>The power radiated by the Sun is 3.9 x 10</a:t>
            </a:r>
            <a:r>
              <a:rPr lang="en-US" sz="2400" b="1" baseline="30000" dirty="0" smtClean="0"/>
              <a:t>26</a:t>
            </a:r>
            <a:r>
              <a:rPr lang="en-US" sz="2400" b="1" dirty="0" smtClean="0"/>
              <a:t> W. The distance between the sun and the Earth is 1.5 x 10</a:t>
            </a:r>
            <a:r>
              <a:rPr lang="en-US" sz="2400" b="1" baseline="30000" dirty="0" smtClean="0"/>
              <a:t>11</a:t>
            </a:r>
            <a:r>
              <a:rPr lang="en-US" sz="2400" b="1" dirty="0" smtClean="0"/>
              <a:t> m. a) Calculate the intensity of the Sun’s radiation at the upper atmosphere of the Earth. On a clear summer day 70% of this amount arrives at the surface of Earth. b) Calculate how much energy is received by an area of 0.50 m</a:t>
            </a:r>
            <a:r>
              <a:rPr lang="en-US" sz="2400" b="1" baseline="30000" dirty="0" smtClean="0"/>
              <a:t>2</a:t>
            </a:r>
            <a:r>
              <a:rPr lang="en-US" sz="2400" b="1" dirty="0" smtClean="0"/>
              <a:t> in 1 hour.</a:t>
            </a:r>
            <a:endParaRPr lang="en-US" sz="2400" b="1" dirty="0"/>
          </a:p>
        </p:txBody>
      </p:sp>
    </p:spTree>
    <p:extLst>
      <p:ext uri="{BB962C8B-B14F-4D97-AF65-F5344CB8AC3E}">
        <p14:creationId xmlns:p14="http://schemas.microsoft.com/office/powerpoint/2010/main" val="4083475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Polarization</a:t>
            </a:r>
            <a:endParaRPr lang="en-US" dirty="0"/>
          </a:p>
        </p:txBody>
      </p:sp>
      <p:sp>
        <p:nvSpPr>
          <p:cNvPr id="3" name="Content Placeholder 2"/>
          <p:cNvSpPr>
            <a:spLocks noGrp="1"/>
          </p:cNvSpPr>
          <p:nvPr>
            <p:ph idx="1"/>
          </p:nvPr>
        </p:nvSpPr>
        <p:spPr>
          <a:xfrm>
            <a:off x="1154954" y="2603500"/>
            <a:ext cx="5115217" cy="3416300"/>
          </a:xfrm>
        </p:spPr>
        <p:txBody>
          <a:bodyPr>
            <a:normAutofit fontScale="92500"/>
          </a:bodyPr>
          <a:lstStyle/>
          <a:p>
            <a:r>
              <a:rPr lang="en-US" sz="2000" b="1" dirty="0" smtClean="0"/>
              <a:t>Natural light consists of all possible orientations of the plane of oscillation for the electric field of the EMR.</a:t>
            </a:r>
          </a:p>
          <a:p>
            <a:r>
              <a:rPr lang="en-US" sz="2000" b="1" dirty="0" smtClean="0"/>
              <a:t>Polaroid paper or lenses or plastic allows only one direction of oscillation to pass. The result is </a:t>
            </a:r>
            <a:r>
              <a:rPr lang="en-US" sz="2000" b="1" u="sng" dirty="0" smtClean="0"/>
              <a:t>polarized light with only one direction of oscillation</a:t>
            </a:r>
            <a:r>
              <a:rPr lang="en-US" sz="2000" b="1" dirty="0" smtClean="0"/>
              <a:t>.</a:t>
            </a:r>
          </a:p>
          <a:p>
            <a:r>
              <a:rPr lang="en-US" sz="2000" b="1" dirty="0" smtClean="0"/>
              <a:t>Polarized light has ½ the intensity of Unpolarized light.</a:t>
            </a:r>
            <a:endParaRPr lang="en-US" sz="2000" b="1" dirty="0"/>
          </a:p>
          <a:p>
            <a:r>
              <a:rPr lang="en-US" sz="2000" b="1" dirty="0" smtClean="0"/>
              <a:t>Play with Polar papers.</a:t>
            </a:r>
            <a:endParaRPr lang="en-US" sz="20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72350" y="2603500"/>
            <a:ext cx="4468425" cy="2630942"/>
          </a:xfrm>
          <a:prstGeom prst="rect">
            <a:avLst/>
          </a:prstGeom>
        </p:spPr>
      </p:pic>
    </p:spTree>
    <p:extLst>
      <p:ext uri="{BB962C8B-B14F-4D97-AF65-F5344CB8AC3E}">
        <p14:creationId xmlns:p14="http://schemas.microsoft.com/office/powerpoint/2010/main" val="2324627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18639</TotalTime>
  <Words>742</Words>
  <Application>Microsoft Office PowerPoint</Application>
  <PresentationFormat>Widescreen</PresentationFormat>
  <Paragraphs>61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Cambria Math</vt:lpstr>
      <vt:lpstr>Century Gothic</vt:lpstr>
      <vt:lpstr>Wingdings 3</vt:lpstr>
      <vt:lpstr>Ion Boardroom</vt:lpstr>
      <vt:lpstr>Physics 3 – Oct 24, 2019 </vt:lpstr>
      <vt:lpstr>Objectives/Agenda/Assignment</vt:lpstr>
      <vt:lpstr>Reflection from a boundary</vt:lpstr>
      <vt:lpstr>Changing mediums</vt:lpstr>
      <vt:lpstr>Energy in a wave</vt:lpstr>
      <vt:lpstr>Intensity</vt:lpstr>
      <vt:lpstr>Intensity</vt:lpstr>
      <vt:lpstr>Sample Problems</vt:lpstr>
      <vt:lpstr>Polarization</vt:lpstr>
      <vt:lpstr>Malus’s Law</vt:lpstr>
      <vt:lpstr>Problems</vt:lpstr>
      <vt:lpstr>Exit slip and 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170</cp:revision>
  <dcterms:created xsi:type="dcterms:W3CDTF">2015-08-11T02:33:52Z</dcterms:created>
  <dcterms:modified xsi:type="dcterms:W3CDTF">2019-10-25T06:05:28Z</dcterms:modified>
</cp:coreProperties>
</file>